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72" r:id="rId3"/>
    <p:sldId id="273" r:id="rId4"/>
    <p:sldId id="275" r:id="rId5"/>
    <p:sldId id="274"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6858000" type="screen4x3"/>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24" autoAdjust="0"/>
    <p:restoredTop sz="94621" autoAdjust="0"/>
  </p:normalViewPr>
  <p:slideViewPr>
    <p:cSldViewPr>
      <p:cViewPr varScale="1">
        <p:scale>
          <a:sx n="88" d="100"/>
          <a:sy n="88" d="100"/>
        </p:scale>
        <p:origin x="102" y="2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localhost\Users\grcman\Documents\PUBLIKACIJE\osebna_izkaznica_zaloznistva_2016\Workbook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800" b="1" dirty="0" err="1">
                <a:solidFill>
                  <a:schemeClr val="tx1"/>
                </a:solidFill>
              </a:rPr>
              <a:t>Prihodek</a:t>
            </a:r>
            <a:r>
              <a:rPr lang="en-US" sz="2800" b="1" dirty="0">
                <a:solidFill>
                  <a:schemeClr val="tx1"/>
                </a:solidFill>
              </a:rPr>
              <a:t> </a:t>
            </a:r>
            <a:r>
              <a:rPr lang="en-US" sz="2800" b="1" dirty="0" err="1">
                <a:solidFill>
                  <a:schemeClr val="tx1"/>
                </a:solidFill>
              </a:rPr>
              <a:t>založništva</a:t>
            </a:r>
            <a:r>
              <a:rPr lang="en-US" sz="2800" b="1" dirty="0">
                <a:solidFill>
                  <a:schemeClr val="tx1"/>
                </a:solidFill>
              </a:rPr>
              <a:t> 2008 - 2016 (</a:t>
            </a:r>
            <a:r>
              <a:rPr lang="en-US" sz="2800" b="1" dirty="0" err="1">
                <a:solidFill>
                  <a:schemeClr val="tx1"/>
                </a:solidFill>
              </a:rPr>
              <a:t>mio</a:t>
            </a:r>
            <a:r>
              <a:rPr lang="en-US" sz="2800" b="1" baseline="0" dirty="0">
                <a:solidFill>
                  <a:schemeClr val="tx1"/>
                </a:solidFill>
              </a:rPr>
              <a:t> EUR)</a:t>
            </a:r>
            <a:endParaRPr lang="en-US" sz="2800" b="1" dirty="0">
              <a:solidFill>
                <a:schemeClr val="tx1"/>
              </a:solidFill>
            </a:endParaRPr>
          </a:p>
        </c:rich>
      </c:tx>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manualLayout>
          <c:layoutTarget val="inner"/>
          <c:xMode val="edge"/>
          <c:yMode val="edge"/>
          <c:x val="8.1775915732130819E-2"/>
          <c:y val="0.10484069994385189"/>
          <c:w val="0.87355246940178199"/>
          <c:h val="0.81309199345190197"/>
        </c:manualLayout>
      </c:layout>
      <c:lineChart>
        <c:grouping val="standard"/>
        <c:varyColors val="0"/>
        <c:ser>
          <c:idx val="0"/>
          <c:order val="0"/>
          <c:tx>
            <c:strRef>
              <c:f>Sheet1!$B$1</c:f>
              <c:strCache>
                <c:ptCount val="1"/>
                <c:pt idx="0">
                  <c:v>vrednost</c:v>
                </c:pt>
              </c:strCache>
            </c:strRef>
          </c:tx>
          <c:spPr>
            <a:ln w="28575" cap="rnd">
              <a:solidFill>
                <a:srgbClr val="C00000"/>
              </a:solidFill>
              <a:round/>
            </a:ln>
            <a:effectLst/>
          </c:spPr>
          <c:marker>
            <c:symbol val="circle"/>
            <c:size val="9"/>
            <c:spPr>
              <a:solidFill>
                <a:srgbClr val="C00000"/>
              </a:solidFill>
              <a:ln w="9525">
                <a:solidFill>
                  <a:srgbClr val="C00000"/>
                </a:solidFill>
              </a:ln>
              <a:effectLst/>
            </c:spPr>
          </c:marker>
          <c:dLbls>
            <c:dLbl>
              <c:idx val="5"/>
              <c:layout>
                <c:manualLayout>
                  <c:x val="0"/>
                  <c:y val="-1.3686775449589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1.5530872211109999E-16"/>
                  <c:y val="-2.0530163174383401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0"/>
                  <c:y val="-1.5967904691187199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
                  <c:y val="-1.59679046911873E-2"/>
                </c:manualLayout>
              </c:layout>
              <c:dLblPos val="r"/>
              <c:showLegendKey val="0"/>
              <c:showVal val="1"/>
              <c:showCatName val="0"/>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sl-SI"/>
              </a:p>
            </c:txPr>
            <c:dLblPos val="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noFill/>
                      <a:round/>
                    </a:ln>
                    <a:effectLst/>
                  </c:spPr>
                </c15:leaderLines>
              </c:ext>
            </c:extLst>
          </c:dLbls>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Sheet1!$B$2:$B$10</c:f>
              <c:numCache>
                <c:formatCode>General</c:formatCode>
                <c:ptCount val="9"/>
                <c:pt idx="0">
                  <c:v>122.3</c:v>
                </c:pt>
                <c:pt idx="1">
                  <c:v>111.3</c:v>
                </c:pt>
                <c:pt idx="2">
                  <c:v>103.3</c:v>
                </c:pt>
                <c:pt idx="3">
                  <c:v>97.4</c:v>
                </c:pt>
                <c:pt idx="4">
                  <c:v>86.7</c:v>
                </c:pt>
                <c:pt idx="5">
                  <c:v>77.3</c:v>
                </c:pt>
                <c:pt idx="6">
                  <c:v>73</c:v>
                </c:pt>
                <c:pt idx="7">
                  <c:v>71.2</c:v>
                </c:pt>
                <c:pt idx="8">
                  <c:v>69.5</c:v>
                </c:pt>
              </c:numCache>
            </c:numRef>
          </c:val>
          <c:smooth val="0"/>
        </c:ser>
        <c:dLbls>
          <c:showLegendKey val="0"/>
          <c:showVal val="0"/>
          <c:showCatName val="0"/>
          <c:showSerName val="0"/>
          <c:showPercent val="0"/>
          <c:showBubbleSize val="0"/>
        </c:dLbls>
        <c:marker val="1"/>
        <c:smooth val="0"/>
        <c:axId val="154049328"/>
        <c:axId val="154048936"/>
      </c:lineChart>
      <c:catAx>
        <c:axId val="154049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l-SI"/>
          </a:p>
        </c:txPr>
        <c:crossAx val="154048936"/>
        <c:crosses val="autoZero"/>
        <c:auto val="1"/>
        <c:lblAlgn val="ctr"/>
        <c:lblOffset val="100"/>
        <c:noMultiLvlLbl val="0"/>
      </c:catAx>
      <c:valAx>
        <c:axId val="154048936"/>
        <c:scaling>
          <c:orientation val="minMax"/>
          <c:min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sl-SI"/>
          </a:p>
        </c:txPr>
        <c:crossAx val="1540493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l-S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0.06908</cdr:x>
      <cdr:y>0.68549</cdr:y>
    </cdr:from>
    <cdr:to>
      <cdr:x>0.73683</cdr:x>
      <cdr:y>0.98297</cdr:y>
    </cdr:to>
    <cdr:sp macro="" textlink="">
      <cdr:nvSpPr>
        <cdr:cNvPr id="2" name="PoljeZBesedilom 1"/>
        <cdr:cNvSpPr txBox="1"/>
      </cdr:nvSpPr>
      <cdr:spPr>
        <a:xfrm xmlns:a="http://schemas.openxmlformats.org/drawingml/2006/main">
          <a:off x="432048" y="3816424"/>
          <a:ext cx="4176464" cy="16561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l-SI" sz="3600" dirty="0" smtClean="0">
              <a:solidFill>
                <a:srgbClr val="FF0000"/>
              </a:solidFill>
            </a:rPr>
            <a:t>- 41% + (- 9,6%) </a:t>
          </a:r>
        </a:p>
        <a:p xmlns:a="http://schemas.openxmlformats.org/drawingml/2006/main">
          <a:r>
            <a:rPr lang="sl-SI" sz="3600" dirty="0" err="1" smtClean="0">
              <a:solidFill>
                <a:srgbClr val="FF0000"/>
              </a:solidFill>
            </a:rPr>
            <a:t>revaloriz</a:t>
          </a:r>
          <a:r>
            <a:rPr lang="sl-SI" sz="3600" dirty="0" smtClean="0">
              <a:solidFill>
                <a:srgbClr val="FF0000"/>
              </a:solidFill>
            </a:rPr>
            <a:t>. = - 50,6%</a:t>
          </a:r>
        </a:p>
        <a:p xmlns:a="http://schemas.openxmlformats.org/drawingml/2006/main">
          <a:endParaRPr lang="sl-SI" sz="3600" dirty="0" smtClean="0"/>
        </a:p>
        <a:p xmlns:a="http://schemas.openxmlformats.org/drawingml/2006/main">
          <a:r>
            <a:rPr lang="sl-SI" sz="3600" dirty="0" smtClean="0"/>
            <a:t>       </a:t>
          </a:r>
          <a:endParaRPr lang="sl-SI" sz="3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01DF5-05A7-AA4D-A0FC-3BF0DA5E90BB}" type="datetimeFigureOut">
              <a:rPr lang="sl-SI" smtClean="0"/>
              <a:t>5.6.2017</a:t>
            </a:fld>
            <a:endParaRPr lang="sl-SI"/>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smtClean="0"/>
              <a:t>Click to edit Master text styles</a:t>
            </a:r>
          </a:p>
          <a:p>
            <a:pPr lvl="1"/>
            <a:r>
              <a:rPr lang="sl-SI" smtClean="0"/>
              <a:t>Second level</a:t>
            </a:r>
          </a:p>
          <a:p>
            <a:pPr lvl="2"/>
            <a:r>
              <a:rPr lang="sl-SI" smtClean="0"/>
              <a:t>Third level</a:t>
            </a:r>
          </a:p>
          <a:p>
            <a:pPr lvl="3"/>
            <a:r>
              <a:rPr lang="sl-SI" smtClean="0"/>
              <a:t>Fourth level</a:t>
            </a:r>
          </a:p>
          <a:p>
            <a:pPr lvl="4"/>
            <a:r>
              <a:rPr lang="sl-SI" smtClean="0"/>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0E9F3-0360-8A4B-B438-7DF6BEA03A00}" type="slidenum">
              <a:rPr lang="sl-SI" smtClean="0"/>
              <a:t>‹#›</a:t>
            </a:fld>
            <a:endParaRPr lang="sl-SI"/>
          </a:p>
        </p:txBody>
      </p:sp>
    </p:spTree>
    <p:extLst>
      <p:ext uri="{BB962C8B-B14F-4D97-AF65-F5344CB8AC3E}">
        <p14:creationId xmlns:p14="http://schemas.microsoft.com/office/powerpoint/2010/main" val="2000460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9E7DD7D8-402D-44A5-A4DD-141B462FCF3A}" type="slidenum">
              <a:rPr lang="sl-SI" smtClean="0"/>
              <a:t>9</a:t>
            </a:fld>
            <a:endParaRPr lang="sl-SI"/>
          </a:p>
        </p:txBody>
      </p:sp>
    </p:spTree>
    <p:extLst>
      <p:ext uri="{BB962C8B-B14F-4D97-AF65-F5344CB8AC3E}">
        <p14:creationId xmlns:p14="http://schemas.microsoft.com/office/powerpoint/2010/main" val="105914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5ABB93AA-9F6A-49CC-8C79-B16EC5AB1ADB}" type="slidenum">
              <a:rPr lang="sl-SI" smtClean="0"/>
              <a:pPr/>
              <a:t>14</a:t>
            </a:fld>
            <a:endParaRPr lang="sl-SI"/>
          </a:p>
        </p:txBody>
      </p:sp>
    </p:spTree>
    <p:extLst>
      <p:ext uri="{BB962C8B-B14F-4D97-AF65-F5344CB8AC3E}">
        <p14:creationId xmlns:p14="http://schemas.microsoft.com/office/powerpoint/2010/main" val="1666350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sl-SI" smtClean="0"/>
              <a:t>Uredite slog naslova matrice</a:t>
            </a:r>
            <a:endParaRPr lang="sl-SI"/>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Uredite slog podnaslova matrice</a:t>
            </a:r>
            <a:endParaRPr lang="sl-SI"/>
          </a:p>
        </p:txBody>
      </p:sp>
      <p:sp>
        <p:nvSpPr>
          <p:cNvPr id="4" name="Ograda datuma 3"/>
          <p:cNvSpPr>
            <a:spLocks noGrp="1"/>
          </p:cNvSpPr>
          <p:nvPr>
            <p:ph type="dt" sz="half" idx="10"/>
          </p:nvPr>
        </p:nvSpPr>
        <p:spPr/>
        <p:txBody>
          <a:bodyPr/>
          <a:lstStyle/>
          <a:p>
            <a:fld id="{A32598D3-4970-4277-9D8C-739D8D80DFE7}" type="datetimeFigureOut">
              <a:rPr lang="sl-SI" smtClean="0"/>
              <a:t>5.6.2017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256878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A32598D3-4970-4277-9D8C-739D8D80DFE7}" type="datetimeFigureOut">
              <a:rPr lang="sl-SI" smtClean="0"/>
              <a:t>5.6.2017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4136123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274638"/>
            <a:ext cx="2057400" cy="5851525"/>
          </a:xfrm>
        </p:spPr>
        <p:txBody>
          <a:bodyPr vert="eaVert"/>
          <a:lstStyle/>
          <a:p>
            <a:r>
              <a:rPr lang="sl-SI" smtClean="0"/>
              <a:t>Uredite slog naslova matrice</a:t>
            </a:r>
            <a:endParaRPr lang="sl-SI"/>
          </a:p>
        </p:txBody>
      </p:sp>
      <p:sp>
        <p:nvSpPr>
          <p:cNvPr id="3" name="Ograda navpičnega besedila 2"/>
          <p:cNvSpPr>
            <a:spLocks noGrp="1"/>
          </p:cNvSpPr>
          <p:nvPr>
            <p:ph type="body" orient="vert" idx="1"/>
          </p:nvPr>
        </p:nvSpPr>
        <p:spPr>
          <a:xfrm>
            <a:off x="457200" y="274638"/>
            <a:ext cx="6019800" cy="5851525"/>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A32598D3-4970-4277-9D8C-739D8D80DFE7}" type="datetimeFigureOut">
              <a:rPr lang="sl-SI" smtClean="0"/>
              <a:t>5.6.2017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32371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razen">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3175" y="0"/>
            <a:ext cx="9144000" cy="6858000"/>
          </a:xfrm>
          <a:prstGeom prst="rect">
            <a:avLst/>
          </a:prstGeom>
          <a:solidFill>
            <a:srgbClr val="A6CE3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defRPr/>
            </a:pPr>
            <a:endParaRPr lang="en-US" altLang="en-US" smtClean="0">
              <a:solidFill>
                <a:srgbClr val="000000"/>
              </a:solidFill>
            </a:endParaRPr>
          </a:p>
        </p:txBody>
      </p:sp>
      <p:sp>
        <p:nvSpPr>
          <p:cNvPr id="7" name="Naslov 1"/>
          <p:cNvSpPr>
            <a:spLocks noGrp="1"/>
          </p:cNvSpPr>
          <p:nvPr>
            <p:ph type="title"/>
          </p:nvPr>
        </p:nvSpPr>
        <p:spPr>
          <a:xfrm>
            <a:off x="1835150" y="1709738"/>
            <a:ext cx="6675438" cy="2852737"/>
          </a:xfrm>
        </p:spPr>
        <p:txBody>
          <a:bodyPr anchor="b"/>
          <a:lstStyle>
            <a:lvl1pPr>
              <a:defRPr sz="6000">
                <a:solidFill>
                  <a:schemeClr val="bg1"/>
                </a:solidFill>
              </a:defRPr>
            </a:lvl1pPr>
          </a:lstStyle>
          <a:p>
            <a:r>
              <a:rPr lang="sl-SI" dirty="0" smtClean="0"/>
              <a:t>Uredite slog naslova matrice</a:t>
            </a:r>
            <a:endParaRPr lang="sl-SI" dirty="0"/>
          </a:p>
        </p:txBody>
      </p:sp>
      <p:sp>
        <p:nvSpPr>
          <p:cNvPr id="8" name="Označba mesta besedila 2"/>
          <p:cNvSpPr>
            <a:spLocks noGrp="1"/>
          </p:cNvSpPr>
          <p:nvPr>
            <p:ph type="body" idx="1"/>
          </p:nvPr>
        </p:nvSpPr>
        <p:spPr>
          <a:xfrm>
            <a:off x="1835150" y="4589463"/>
            <a:ext cx="6675438" cy="1500187"/>
          </a:xfrm>
        </p:spPr>
        <p:txBody>
          <a:bodyPr/>
          <a:lstStyle>
            <a:lvl1pPr marL="0" indent="0">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l-SI" dirty="0" smtClean="0"/>
              <a:t>Uredite sloge besedila matrice</a:t>
            </a:r>
          </a:p>
        </p:txBody>
      </p:sp>
      <p:sp>
        <p:nvSpPr>
          <p:cNvPr id="5" name="Označba mesta datuma 1"/>
          <p:cNvSpPr>
            <a:spLocks noGrp="1"/>
          </p:cNvSpPr>
          <p:nvPr>
            <p:ph type="dt" sz="half" idx="10"/>
          </p:nvPr>
        </p:nvSpPr>
        <p:spPr/>
        <p:txBody>
          <a:bodyPr/>
          <a:lstStyle>
            <a:lvl1pPr>
              <a:defRPr/>
            </a:lvl1pPr>
          </a:lstStyle>
          <a:p>
            <a:pPr>
              <a:defRPr/>
            </a:pPr>
            <a:endParaRPr lang="sl-SI" altLang="sl-SI"/>
          </a:p>
        </p:txBody>
      </p:sp>
      <p:sp>
        <p:nvSpPr>
          <p:cNvPr id="6" name="Označba mesta noge 2"/>
          <p:cNvSpPr>
            <a:spLocks noGrp="1"/>
          </p:cNvSpPr>
          <p:nvPr>
            <p:ph type="ftr" sz="quarter" idx="11"/>
          </p:nvPr>
        </p:nvSpPr>
        <p:spPr/>
        <p:txBody>
          <a:bodyPr/>
          <a:lstStyle>
            <a:lvl1pPr>
              <a:defRPr/>
            </a:lvl1pPr>
          </a:lstStyle>
          <a:p>
            <a:pPr>
              <a:defRPr/>
            </a:pPr>
            <a:endParaRPr lang="sl-SI" altLang="sl-SI"/>
          </a:p>
        </p:txBody>
      </p:sp>
      <p:sp>
        <p:nvSpPr>
          <p:cNvPr id="9" name="Označba mesta številke diapozitiva 3"/>
          <p:cNvSpPr>
            <a:spLocks noGrp="1"/>
          </p:cNvSpPr>
          <p:nvPr>
            <p:ph type="sldNum" sz="quarter" idx="12"/>
          </p:nvPr>
        </p:nvSpPr>
        <p:spPr/>
        <p:txBody>
          <a:bodyPr/>
          <a:lstStyle>
            <a:lvl1pPr>
              <a:defRPr/>
            </a:lvl1pPr>
          </a:lstStyle>
          <a:p>
            <a:pPr>
              <a:defRPr/>
            </a:pPr>
            <a:fld id="{096F60B3-40E2-496A-BAA1-A8E72EBDB40B}" type="slidenum">
              <a:rPr lang="sl-SI" altLang="sl-SI"/>
              <a:pPr>
                <a:defRPr/>
              </a:pPr>
              <a:t>‹#›</a:t>
            </a:fld>
            <a:endParaRPr lang="sl-SI" altLang="sl-SI"/>
          </a:p>
        </p:txBody>
      </p:sp>
    </p:spTree>
    <p:extLst>
      <p:ext uri="{BB962C8B-B14F-4D97-AF65-F5344CB8AC3E}">
        <p14:creationId xmlns:p14="http://schemas.microsoft.com/office/powerpoint/2010/main" val="2079882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10"/>
          </p:nvPr>
        </p:nvSpPr>
        <p:spPr/>
        <p:txBody>
          <a:bodyPr/>
          <a:lstStyle/>
          <a:p>
            <a:fld id="{A32598D3-4970-4277-9D8C-739D8D80DFE7}" type="datetimeFigureOut">
              <a:rPr lang="sl-SI" smtClean="0"/>
              <a:t>5.6.2017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276237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sl-SI" smtClean="0"/>
              <a:t>Uredite slog naslova matrice</a:t>
            </a:r>
            <a:endParaRPr lang="sl-SI"/>
          </a:p>
        </p:txBody>
      </p:sp>
      <p:sp>
        <p:nvSpPr>
          <p:cNvPr id="3" name="Ograda besedil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Ograda datuma 3"/>
          <p:cNvSpPr>
            <a:spLocks noGrp="1"/>
          </p:cNvSpPr>
          <p:nvPr>
            <p:ph type="dt" sz="half" idx="10"/>
          </p:nvPr>
        </p:nvSpPr>
        <p:spPr/>
        <p:txBody>
          <a:bodyPr/>
          <a:lstStyle/>
          <a:p>
            <a:fld id="{A32598D3-4970-4277-9D8C-739D8D80DFE7}" type="datetimeFigureOut">
              <a:rPr lang="sl-SI" smtClean="0"/>
              <a:t>5.6.2017</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310733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vsebin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vsebin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datuma 4"/>
          <p:cNvSpPr>
            <a:spLocks noGrp="1"/>
          </p:cNvSpPr>
          <p:nvPr>
            <p:ph type="dt" sz="half" idx="10"/>
          </p:nvPr>
        </p:nvSpPr>
        <p:spPr/>
        <p:txBody>
          <a:bodyPr/>
          <a:lstStyle/>
          <a:p>
            <a:fld id="{A32598D3-4970-4277-9D8C-739D8D80DFE7}" type="datetimeFigureOut">
              <a:rPr lang="sl-SI" smtClean="0"/>
              <a:t>5.6.2017</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381731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sl-SI" smtClean="0"/>
              <a:t>Uredite slog naslova matrice</a:t>
            </a:r>
            <a:endParaRPr lang="sl-SI"/>
          </a:p>
        </p:txBody>
      </p:sp>
      <p:sp>
        <p:nvSpPr>
          <p:cNvPr id="3" name="Ograda besedil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grada vsebin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grada besedil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grada vsebin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grada datuma 6"/>
          <p:cNvSpPr>
            <a:spLocks noGrp="1"/>
          </p:cNvSpPr>
          <p:nvPr>
            <p:ph type="dt" sz="half" idx="10"/>
          </p:nvPr>
        </p:nvSpPr>
        <p:spPr/>
        <p:txBody>
          <a:bodyPr/>
          <a:lstStyle/>
          <a:p>
            <a:fld id="{A32598D3-4970-4277-9D8C-739D8D80DFE7}" type="datetimeFigureOut">
              <a:rPr lang="sl-SI" smtClean="0"/>
              <a:t>5.6.2017</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12956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grada datuma 2"/>
          <p:cNvSpPr>
            <a:spLocks noGrp="1"/>
          </p:cNvSpPr>
          <p:nvPr>
            <p:ph type="dt" sz="half" idx="10"/>
          </p:nvPr>
        </p:nvSpPr>
        <p:spPr/>
        <p:txBody>
          <a:bodyPr/>
          <a:lstStyle/>
          <a:p>
            <a:fld id="{A32598D3-4970-4277-9D8C-739D8D80DFE7}" type="datetimeFigureOut">
              <a:rPr lang="sl-SI" smtClean="0"/>
              <a:t>5.6.2017</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1337190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A32598D3-4970-4277-9D8C-739D8D80DFE7}" type="datetimeFigureOut">
              <a:rPr lang="sl-SI" smtClean="0"/>
              <a:t>5.6.2017</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2602915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sl-SI" smtClean="0"/>
              <a:t>Uredite slog naslova matrice</a:t>
            </a:r>
            <a:endParaRPr lang="sl-SI"/>
          </a:p>
        </p:txBody>
      </p:sp>
      <p:sp>
        <p:nvSpPr>
          <p:cNvPr id="3" name="Ograda vsebin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besedil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A32598D3-4970-4277-9D8C-739D8D80DFE7}" type="datetimeFigureOut">
              <a:rPr lang="sl-SI" smtClean="0"/>
              <a:t>5.6.2017</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2537998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sl-SI" smtClean="0"/>
              <a:t>Uredite slog naslova matrice</a:t>
            </a:r>
            <a:endParaRPr lang="sl-SI"/>
          </a:p>
        </p:txBody>
      </p:sp>
      <p:sp>
        <p:nvSpPr>
          <p:cNvPr id="3" name="Ograda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grada besedil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Ograda datuma 4"/>
          <p:cNvSpPr>
            <a:spLocks noGrp="1"/>
          </p:cNvSpPr>
          <p:nvPr>
            <p:ph type="dt" sz="half" idx="10"/>
          </p:nvPr>
        </p:nvSpPr>
        <p:spPr/>
        <p:txBody>
          <a:bodyPr/>
          <a:lstStyle/>
          <a:p>
            <a:fld id="{A32598D3-4970-4277-9D8C-739D8D80DFE7}" type="datetimeFigureOut">
              <a:rPr lang="sl-SI" smtClean="0"/>
              <a:t>5.6.2017</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4A69F872-341E-4193-8028-2757E5DD3D47}" type="slidenum">
              <a:rPr lang="sl-SI" smtClean="0"/>
              <a:t>‹#›</a:t>
            </a:fld>
            <a:endParaRPr lang="sl-SI"/>
          </a:p>
        </p:txBody>
      </p:sp>
    </p:spTree>
    <p:extLst>
      <p:ext uri="{BB962C8B-B14F-4D97-AF65-F5344CB8AC3E}">
        <p14:creationId xmlns:p14="http://schemas.microsoft.com/office/powerpoint/2010/main" val="1933515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grada besedil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grada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598D3-4970-4277-9D8C-739D8D80DFE7}" type="datetimeFigureOut">
              <a:rPr lang="sl-SI" smtClean="0"/>
              <a:t>5.6.2017</a:t>
            </a:fld>
            <a:endParaRPr lang="sl-SI"/>
          </a:p>
        </p:txBody>
      </p:sp>
      <p:sp>
        <p:nvSpPr>
          <p:cNvPr id="5" name="Ograda no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grada številke diapoz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69F872-341E-4193-8028-2757E5DD3D47}" type="slidenum">
              <a:rPr lang="sl-SI" smtClean="0"/>
              <a:t>‹#›</a:t>
            </a:fld>
            <a:endParaRPr lang="sl-SI"/>
          </a:p>
        </p:txBody>
      </p:sp>
      <p:pic>
        <p:nvPicPr>
          <p:cNvPr id="7" name="Slika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8610" y="188640"/>
            <a:ext cx="585430" cy="881757"/>
          </a:xfrm>
          <a:prstGeom prst="rect">
            <a:avLst/>
          </a:prstGeom>
        </p:spPr>
      </p:pic>
    </p:spTree>
    <p:extLst>
      <p:ext uri="{BB962C8B-B14F-4D97-AF65-F5344CB8AC3E}">
        <p14:creationId xmlns:p14="http://schemas.microsoft.com/office/powerpoint/2010/main" val="2205039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12"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tiff"/><Relationship Id="rId11" Type="http://schemas.openxmlformats.org/officeDocument/2006/relationships/image" Target="../media/image17.tiff"/><Relationship Id="rId5" Type="http://schemas.openxmlformats.org/officeDocument/2006/relationships/image" Target="../media/image11.tiff"/><Relationship Id="rId10" Type="http://schemas.openxmlformats.org/officeDocument/2006/relationships/image" Target="../media/image16.tiff"/><Relationship Id="rId4" Type="http://schemas.openxmlformats.org/officeDocument/2006/relationships/image" Target="../media/image10.tiff"/><Relationship Id="rId9" Type="http://schemas.openxmlformats.org/officeDocument/2006/relationships/image" Target="../media/image15.tiff"/></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Naslov 5"/>
          <p:cNvSpPr>
            <a:spLocks noGrp="1"/>
          </p:cNvSpPr>
          <p:nvPr>
            <p:ph type="ctrTitle"/>
          </p:nvPr>
        </p:nvSpPr>
        <p:spPr>
          <a:xfrm>
            <a:off x="2195736" y="3645024"/>
            <a:ext cx="6696744" cy="1470025"/>
          </a:xfrm>
        </p:spPr>
        <p:txBody>
          <a:bodyPr>
            <a:normAutofit fontScale="90000"/>
          </a:bodyPr>
          <a:lstStyle/>
          <a:p>
            <a:pPr algn="l"/>
            <a:r>
              <a:rPr lang="sl-SI" dirty="0" smtClean="0">
                <a:latin typeface="Montserrat" pitchFamily="50" charset="-18"/>
              </a:rPr>
              <a:t>1. Osebna izkaznica panoge</a:t>
            </a:r>
            <a:br>
              <a:rPr lang="sl-SI" dirty="0" smtClean="0">
                <a:latin typeface="Montserrat" pitchFamily="50" charset="-18"/>
              </a:rPr>
            </a:br>
            <a:r>
              <a:rPr lang="sl-SI" dirty="0" smtClean="0">
                <a:latin typeface="Montserrat" pitchFamily="50" charset="-18"/>
              </a:rPr>
              <a:t>2. Slovenija bere</a:t>
            </a:r>
            <a:br>
              <a:rPr lang="sl-SI" dirty="0" smtClean="0">
                <a:latin typeface="Montserrat" pitchFamily="50" charset="-18"/>
              </a:rPr>
            </a:br>
            <a:r>
              <a:rPr lang="sl-SI" sz="2400" dirty="0" smtClean="0">
                <a:latin typeface="Calibri Light" panose="020F0302020204030204" pitchFamily="34" charset="0"/>
              </a:rPr>
              <a:t>Zdravko Kafol, ZKZK GZS</a:t>
            </a:r>
            <a:endParaRPr lang="sl-SI" sz="2400" dirty="0">
              <a:latin typeface="Calibri Light" panose="020F0302020204030204" pitchFamily="34" charset="0"/>
            </a:endParaRPr>
          </a:p>
        </p:txBody>
      </p:sp>
      <p:cxnSp>
        <p:nvCxnSpPr>
          <p:cNvPr id="11" name="Raven povezovalnik 10"/>
          <p:cNvCxnSpPr/>
          <p:nvPr/>
        </p:nvCxnSpPr>
        <p:spPr>
          <a:xfrm>
            <a:off x="-468560" y="3429000"/>
            <a:ext cx="10153128" cy="0"/>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a:xfrm>
            <a:off x="-468560" y="5215467"/>
            <a:ext cx="10153128" cy="0"/>
          </a:xfrm>
          <a:prstGeom prst="line">
            <a:avLst/>
          </a:prstGeom>
          <a:ln>
            <a:solidFill>
              <a:srgbClr val="003399"/>
            </a:solidFill>
          </a:ln>
        </p:spPr>
        <p:style>
          <a:lnRef idx="1">
            <a:schemeClr val="accent1"/>
          </a:lnRef>
          <a:fillRef idx="0">
            <a:schemeClr val="accent1"/>
          </a:fillRef>
          <a:effectRef idx="0">
            <a:schemeClr val="accent1"/>
          </a:effectRef>
          <a:fontRef idx="minor">
            <a:schemeClr val="tx1"/>
          </a:fontRef>
        </p:style>
      </p:cxnSp>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707" y="3579238"/>
            <a:ext cx="999850" cy="1505946"/>
          </a:xfrm>
          <a:prstGeom prst="rect">
            <a:avLst/>
          </a:prstGeom>
        </p:spPr>
      </p:pic>
      <p:sp>
        <p:nvSpPr>
          <p:cNvPr id="8" name="Pravokotnik 7"/>
          <p:cNvSpPr/>
          <p:nvPr/>
        </p:nvSpPr>
        <p:spPr>
          <a:xfrm>
            <a:off x="251520" y="116632"/>
            <a:ext cx="1080120"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39680835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p:cNvSpPr/>
          <p:nvPr/>
        </p:nvSpPr>
        <p:spPr>
          <a:xfrm>
            <a:off x="323528" y="1412776"/>
            <a:ext cx="8640960" cy="5078313"/>
          </a:xfrm>
          <a:prstGeom prst="rect">
            <a:avLst/>
          </a:prstGeom>
        </p:spPr>
        <p:txBody>
          <a:bodyPr wrap="square">
            <a:spAutoFit/>
          </a:bodyPr>
          <a:lstStyle/>
          <a:p>
            <a:pPr lvl="0">
              <a:spcBef>
                <a:spcPct val="20000"/>
              </a:spcBef>
            </a:pPr>
            <a:r>
              <a:rPr lang="sl-SI" sz="5400" dirty="0" smtClean="0">
                <a:solidFill>
                  <a:prstClr val="black"/>
                </a:solidFill>
                <a:latin typeface="Calibri"/>
              </a:rPr>
              <a:t>Število rednih in intenzivnih kupcev knjig se je med leti 1999 in 2014 zmanjšalo za 43 %, s 150.000 na 85.000 oziroma na cca 5% </a:t>
            </a:r>
            <a:r>
              <a:rPr lang="sl-SI" sz="5400" dirty="0" smtClean="0">
                <a:solidFill>
                  <a:srgbClr val="FF0000"/>
                </a:solidFill>
                <a:latin typeface="Calibri"/>
              </a:rPr>
              <a:t>odrasle populacije. </a:t>
            </a:r>
            <a:r>
              <a:rPr lang="sl-SI" sz="5400" dirty="0" smtClean="0">
                <a:latin typeface="Calibri"/>
              </a:rPr>
              <a:t>(Norveška 33%)</a:t>
            </a:r>
          </a:p>
        </p:txBody>
      </p:sp>
    </p:spTree>
    <p:extLst>
      <p:ext uri="{BB962C8B-B14F-4D97-AF65-F5344CB8AC3E}">
        <p14:creationId xmlns:p14="http://schemas.microsoft.com/office/powerpoint/2010/main" val="557863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524510" y="340995"/>
            <a:ext cx="8629650" cy="523220"/>
          </a:xfrm>
          <a:prstGeom prst="rect">
            <a:avLst/>
          </a:prstGeom>
          <a:noFill/>
        </p:spPr>
        <p:txBody>
          <a:bodyPr wrap="square" rtlCol="0">
            <a:spAutoFit/>
          </a:bodyPr>
          <a:lstStyle/>
          <a:p>
            <a:r>
              <a:rPr lang="sl-SI" sz="2800" b="1" dirty="0" smtClean="0">
                <a:solidFill>
                  <a:srgbClr val="FF0000"/>
                </a:solidFill>
                <a:latin typeface="Arial" panose="020B0604020202020204" pitchFamily="34" charset="0"/>
                <a:cs typeface="Arial" panose="020B0604020202020204" pitchFamily="34" charset="0"/>
              </a:rPr>
              <a:t>        Kako?</a:t>
            </a:r>
          </a:p>
        </p:txBody>
      </p:sp>
      <p:sp>
        <p:nvSpPr>
          <p:cNvPr id="3" name="PoljeZBesedilom 2"/>
          <p:cNvSpPr txBox="1"/>
          <p:nvPr/>
        </p:nvSpPr>
        <p:spPr>
          <a:xfrm>
            <a:off x="524510" y="1635760"/>
            <a:ext cx="8432800" cy="3970318"/>
          </a:xfrm>
          <a:prstGeom prst="rect">
            <a:avLst/>
          </a:prstGeom>
          <a:noFill/>
        </p:spPr>
        <p:txBody>
          <a:bodyPr wrap="square" rtlCol="0">
            <a:spAutoFit/>
          </a:bodyPr>
          <a:lstStyle/>
          <a:p>
            <a:r>
              <a:rPr lang="sl-SI" sz="2800" dirty="0" smtClean="0">
                <a:solidFill>
                  <a:schemeClr val="tx1">
                    <a:lumMod val="50000"/>
                    <a:lumOff val="50000"/>
                  </a:schemeClr>
                </a:solidFill>
                <a:latin typeface="Arial" panose="020B0604020202020204" pitchFamily="34" charset="0"/>
                <a:cs typeface="Arial" panose="020B0604020202020204" pitchFamily="34" charset="0"/>
              </a:rPr>
              <a:t>Akcija </a:t>
            </a:r>
            <a:r>
              <a:rPr lang="sl-SI" sz="2800" i="1" dirty="0" smtClean="0">
                <a:solidFill>
                  <a:srgbClr val="FF0000"/>
                </a:solidFill>
                <a:latin typeface="Arial" panose="020B0604020202020204" pitchFamily="34" charset="0"/>
                <a:cs typeface="Arial" panose="020B0604020202020204" pitchFamily="34" charset="0"/>
              </a:rPr>
              <a:t>Eno podjetje, ena knjiga</a:t>
            </a:r>
          </a:p>
          <a:p>
            <a:r>
              <a:rPr lang="sl-SI" sz="2800" dirty="0" smtClean="0">
                <a:solidFill>
                  <a:schemeClr val="tx1">
                    <a:lumMod val="50000"/>
                    <a:lumOff val="50000"/>
                  </a:schemeClr>
                </a:solidFill>
                <a:latin typeface="Arial" panose="020B0604020202020204" pitchFamily="34" charset="0"/>
                <a:cs typeface="Arial" panose="020B0604020202020204" pitchFamily="34" charset="0"/>
              </a:rPr>
              <a:t>podjetje/institucija POSVOJI (izbere) 1x letno knjigo po lastni izbiri in izvede 1-5 aktivnosti: obisk avtorja, tematska razstava, delavnice, bralni piknik, obisk lokalnega kina ali gledališča, nakup knjig za del zaposlenih/lokalno knjižnico/šolo/socialno ogrožene/ poslovna darila, postavitev knjižnih kotičkov/vozičkov, bralne urice, bralni dan, interno glasilo in poslovni dokumenti,</a:t>
            </a:r>
            <a:r>
              <a:rPr lang="sl-SI" sz="2800" dirty="0">
                <a:solidFill>
                  <a:schemeClr val="tx1">
                    <a:lumMod val="50000"/>
                    <a:lumOff val="50000"/>
                  </a:schemeClr>
                </a:solidFill>
                <a:latin typeface="Arial" panose="020B0604020202020204" pitchFamily="34" charset="0"/>
                <a:cs typeface="Arial" panose="020B0604020202020204" pitchFamily="34" charset="0"/>
              </a:rPr>
              <a:t> </a:t>
            </a:r>
            <a:r>
              <a:rPr lang="sl-SI" sz="2800" dirty="0" smtClean="0">
                <a:solidFill>
                  <a:schemeClr val="tx1">
                    <a:lumMod val="50000"/>
                    <a:lumOff val="50000"/>
                  </a:schemeClr>
                </a:solidFill>
                <a:latin typeface="Arial" panose="020B0604020202020204" pitchFamily="34" charset="0"/>
                <a:cs typeface="Arial" panose="020B0604020202020204" pitchFamily="34" charset="0"/>
              </a:rPr>
              <a:t>YouTube, </a:t>
            </a:r>
            <a:r>
              <a:rPr lang="sl-SI" sz="2800" dirty="0" err="1" smtClean="0">
                <a:solidFill>
                  <a:schemeClr val="tx1">
                    <a:lumMod val="50000"/>
                    <a:lumOff val="50000"/>
                  </a:schemeClr>
                </a:solidFill>
                <a:latin typeface="Arial" panose="020B0604020202020204" pitchFamily="34" charset="0"/>
                <a:cs typeface="Arial" panose="020B0604020202020204" pitchFamily="34" charset="0"/>
              </a:rPr>
              <a:t>www</a:t>
            </a:r>
            <a:r>
              <a:rPr lang="sl-SI" sz="2800" dirty="0" smtClean="0">
                <a:solidFill>
                  <a:schemeClr val="tx1">
                    <a:lumMod val="50000"/>
                    <a:lumOff val="50000"/>
                  </a:schemeClr>
                </a:solidFill>
                <a:latin typeface="Arial" panose="020B0604020202020204" pitchFamily="34" charset="0"/>
                <a:cs typeface="Arial" panose="020B0604020202020204" pitchFamily="34" charset="0"/>
              </a:rPr>
              <a:t>, FB,…</a:t>
            </a:r>
            <a:endParaRPr lang="sl-SI" sz="2800" dirty="0">
              <a:solidFill>
                <a:schemeClr val="tx1">
                  <a:lumMod val="50000"/>
                  <a:lumOff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434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527" y="386080"/>
            <a:ext cx="9162325" cy="6096000"/>
          </a:xfrm>
          <a:prstGeom prst="rect">
            <a:avLst/>
          </a:prstGeom>
        </p:spPr>
      </p:pic>
    </p:spTree>
    <p:extLst>
      <p:ext uri="{BB962C8B-B14F-4D97-AF65-F5344CB8AC3E}">
        <p14:creationId xmlns:p14="http://schemas.microsoft.com/office/powerpoint/2010/main" val="1952051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933282" y="1218796"/>
            <a:ext cx="3277437" cy="463394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350">
              <a:solidFill>
                <a:prstClr val="white"/>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3282" y="1214754"/>
            <a:ext cx="3277437" cy="4637987"/>
          </a:xfrm>
          <a:prstGeom prst="rect">
            <a:avLst/>
          </a:prstGeom>
          <a:ln>
            <a:solidFill>
              <a:schemeClr val="bg1">
                <a:lumMod val="50000"/>
              </a:schemeClr>
            </a:solidFill>
          </a:ln>
        </p:spPr>
      </p:pic>
    </p:spTree>
    <p:extLst>
      <p:ext uri="{BB962C8B-B14F-4D97-AF65-F5344CB8AC3E}">
        <p14:creationId xmlns:p14="http://schemas.microsoft.com/office/powerpoint/2010/main" val="1014170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95611"/>
            <a:ext cx="8229600" cy="1143000"/>
          </a:xfrm>
        </p:spPr>
        <p:txBody>
          <a:bodyPr/>
          <a:lstStyle/>
          <a:p>
            <a:r>
              <a:rPr lang="sl-SI" dirty="0" smtClean="0">
                <a:solidFill>
                  <a:srgbClr val="C5222D"/>
                </a:solidFill>
              </a:rPr>
              <a:t>Ambasadorke in ambasadorji</a:t>
            </a:r>
            <a:endParaRPr lang="sl-SI" dirty="0">
              <a:solidFill>
                <a:srgbClr val="C5222D"/>
              </a:solidFill>
            </a:endParaRPr>
          </a:p>
        </p:txBody>
      </p:sp>
      <p:sp>
        <p:nvSpPr>
          <p:cNvPr id="6" name="Title 1"/>
          <p:cNvSpPr txBox="1">
            <a:spLocks/>
          </p:cNvSpPr>
          <p:nvPr/>
        </p:nvSpPr>
        <p:spPr>
          <a:xfrm>
            <a:off x="464222" y="2809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l-SI" dirty="0" smtClean="0">
                <a:solidFill>
                  <a:srgbClr val="C5222D"/>
                </a:solidFill>
              </a:rPr>
              <a:t>Častni pokrovitelj</a:t>
            </a:r>
            <a:endParaRPr lang="sl-SI" dirty="0">
              <a:solidFill>
                <a:srgbClr val="C5222D"/>
              </a:solidFill>
            </a:endParaRPr>
          </a:p>
        </p:txBody>
      </p:sp>
      <p:pic>
        <p:nvPicPr>
          <p:cNvPr id="3" name="Picture 2"/>
          <p:cNvPicPr>
            <a:picLocks noChangeAspect="1"/>
          </p:cNvPicPr>
          <p:nvPr/>
        </p:nvPicPr>
        <p:blipFill>
          <a:blip r:embed="rId3"/>
          <a:stretch>
            <a:fillRect/>
          </a:stretch>
        </p:blipFill>
        <p:spPr>
          <a:xfrm>
            <a:off x="4059402" y="980728"/>
            <a:ext cx="1039240" cy="1384078"/>
          </a:xfrm>
          <a:prstGeom prst="rect">
            <a:avLst/>
          </a:prstGeom>
        </p:spPr>
      </p:pic>
      <p:sp>
        <p:nvSpPr>
          <p:cNvPr id="7" name="TextBox 6"/>
          <p:cNvSpPr txBox="1"/>
          <p:nvPr/>
        </p:nvSpPr>
        <p:spPr>
          <a:xfrm>
            <a:off x="3973976" y="2364806"/>
            <a:ext cx="1210092" cy="261610"/>
          </a:xfrm>
          <a:prstGeom prst="rect">
            <a:avLst/>
          </a:prstGeom>
          <a:noFill/>
        </p:spPr>
        <p:txBody>
          <a:bodyPr wrap="square" rtlCol="0">
            <a:spAutoFit/>
          </a:bodyPr>
          <a:lstStyle/>
          <a:p>
            <a:pPr algn="ctr"/>
            <a:r>
              <a:rPr lang="sl-SI" sz="1100" dirty="0" smtClean="0"/>
              <a:t>Borut Pahor</a:t>
            </a:r>
            <a:endParaRPr lang="sl-SI" sz="1100" dirty="0"/>
          </a:p>
        </p:txBody>
      </p:sp>
      <p:pic>
        <p:nvPicPr>
          <p:cNvPr id="5" name="Picture 4"/>
          <p:cNvPicPr>
            <a:picLocks noChangeAspect="1"/>
          </p:cNvPicPr>
          <p:nvPr/>
        </p:nvPicPr>
        <p:blipFill rotWithShape="1">
          <a:blip r:embed="rId4"/>
          <a:srcRect l="10210" t="6325" r="13615" b="33586"/>
          <a:stretch/>
        </p:blipFill>
        <p:spPr>
          <a:xfrm>
            <a:off x="6014808" y="3623103"/>
            <a:ext cx="914180" cy="1084343"/>
          </a:xfrm>
          <a:prstGeom prst="rect">
            <a:avLst/>
          </a:prstGeom>
        </p:spPr>
      </p:pic>
      <p:pic>
        <p:nvPicPr>
          <p:cNvPr id="8" name="Picture 7"/>
          <p:cNvPicPr>
            <a:picLocks noChangeAspect="1"/>
          </p:cNvPicPr>
          <p:nvPr/>
        </p:nvPicPr>
        <p:blipFill>
          <a:blip r:embed="rId5"/>
          <a:stretch>
            <a:fillRect/>
          </a:stretch>
        </p:blipFill>
        <p:spPr>
          <a:xfrm>
            <a:off x="2124390" y="3641369"/>
            <a:ext cx="889000" cy="1066800"/>
          </a:xfrm>
          <a:prstGeom prst="rect">
            <a:avLst/>
          </a:prstGeom>
        </p:spPr>
      </p:pic>
      <p:pic>
        <p:nvPicPr>
          <p:cNvPr id="9" name="Picture 8"/>
          <p:cNvPicPr>
            <a:picLocks noChangeAspect="1"/>
          </p:cNvPicPr>
          <p:nvPr/>
        </p:nvPicPr>
        <p:blipFill>
          <a:blip r:embed="rId6"/>
          <a:stretch>
            <a:fillRect/>
          </a:stretch>
        </p:blipFill>
        <p:spPr>
          <a:xfrm>
            <a:off x="3421196" y="3623309"/>
            <a:ext cx="889000" cy="1066800"/>
          </a:xfrm>
          <a:prstGeom prst="rect">
            <a:avLst/>
          </a:prstGeom>
        </p:spPr>
      </p:pic>
      <p:pic>
        <p:nvPicPr>
          <p:cNvPr id="10" name="Picture 9"/>
          <p:cNvPicPr>
            <a:picLocks noChangeAspect="1"/>
          </p:cNvPicPr>
          <p:nvPr/>
        </p:nvPicPr>
        <p:blipFill>
          <a:blip r:embed="rId7"/>
          <a:stretch>
            <a:fillRect/>
          </a:stretch>
        </p:blipFill>
        <p:spPr>
          <a:xfrm>
            <a:off x="4718002" y="3623309"/>
            <a:ext cx="889000" cy="1066800"/>
          </a:xfrm>
          <a:prstGeom prst="rect">
            <a:avLst/>
          </a:prstGeom>
        </p:spPr>
      </p:pic>
      <p:pic>
        <p:nvPicPr>
          <p:cNvPr id="11" name="Picture 10"/>
          <p:cNvPicPr>
            <a:picLocks noChangeAspect="1"/>
          </p:cNvPicPr>
          <p:nvPr/>
        </p:nvPicPr>
        <p:blipFill>
          <a:blip r:embed="rId8"/>
          <a:stretch>
            <a:fillRect/>
          </a:stretch>
        </p:blipFill>
        <p:spPr>
          <a:xfrm>
            <a:off x="1551524" y="5183578"/>
            <a:ext cx="889000" cy="1066800"/>
          </a:xfrm>
          <a:prstGeom prst="rect">
            <a:avLst/>
          </a:prstGeom>
        </p:spPr>
      </p:pic>
      <p:pic>
        <p:nvPicPr>
          <p:cNvPr id="12" name="Picture 11"/>
          <p:cNvPicPr>
            <a:picLocks noChangeAspect="1"/>
          </p:cNvPicPr>
          <p:nvPr/>
        </p:nvPicPr>
        <p:blipFill>
          <a:blip r:embed="rId9"/>
          <a:stretch>
            <a:fillRect/>
          </a:stretch>
        </p:blipFill>
        <p:spPr>
          <a:xfrm>
            <a:off x="2830694" y="5183578"/>
            <a:ext cx="889000" cy="1066800"/>
          </a:xfrm>
          <a:prstGeom prst="rect">
            <a:avLst/>
          </a:prstGeom>
        </p:spPr>
      </p:pic>
      <p:pic>
        <p:nvPicPr>
          <p:cNvPr id="13" name="Picture 12"/>
          <p:cNvPicPr>
            <a:picLocks noChangeAspect="1"/>
          </p:cNvPicPr>
          <p:nvPr/>
        </p:nvPicPr>
        <p:blipFill>
          <a:blip r:embed="rId10"/>
          <a:stretch>
            <a:fillRect/>
          </a:stretch>
        </p:blipFill>
        <p:spPr>
          <a:xfrm>
            <a:off x="4127500" y="5177289"/>
            <a:ext cx="889000" cy="1054100"/>
          </a:xfrm>
          <a:prstGeom prst="rect">
            <a:avLst/>
          </a:prstGeom>
        </p:spPr>
      </p:pic>
      <p:pic>
        <p:nvPicPr>
          <p:cNvPr id="14" name="Picture 13"/>
          <p:cNvPicPr>
            <a:picLocks noChangeAspect="1"/>
          </p:cNvPicPr>
          <p:nvPr/>
        </p:nvPicPr>
        <p:blipFill>
          <a:blip r:embed="rId11"/>
          <a:stretch>
            <a:fillRect/>
          </a:stretch>
        </p:blipFill>
        <p:spPr>
          <a:xfrm>
            <a:off x="5449486" y="5164589"/>
            <a:ext cx="889000" cy="1066800"/>
          </a:xfrm>
          <a:prstGeom prst="rect">
            <a:avLst/>
          </a:prstGeom>
        </p:spPr>
      </p:pic>
      <p:pic>
        <p:nvPicPr>
          <p:cNvPr id="15" name="Picture 14"/>
          <p:cNvPicPr>
            <a:picLocks noChangeAspect="1"/>
          </p:cNvPicPr>
          <p:nvPr/>
        </p:nvPicPr>
        <p:blipFill>
          <a:blip r:embed="rId12"/>
          <a:stretch>
            <a:fillRect/>
          </a:stretch>
        </p:blipFill>
        <p:spPr>
          <a:xfrm>
            <a:off x="6660232" y="5223528"/>
            <a:ext cx="930119" cy="948922"/>
          </a:xfrm>
          <a:prstGeom prst="rect">
            <a:avLst/>
          </a:prstGeom>
        </p:spPr>
      </p:pic>
      <p:sp>
        <p:nvSpPr>
          <p:cNvPr id="16" name="TextBox 15"/>
          <p:cNvSpPr txBox="1"/>
          <p:nvPr/>
        </p:nvSpPr>
        <p:spPr>
          <a:xfrm>
            <a:off x="1933969" y="4708169"/>
            <a:ext cx="1210092" cy="261610"/>
          </a:xfrm>
          <a:prstGeom prst="rect">
            <a:avLst/>
          </a:prstGeom>
          <a:noFill/>
        </p:spPr>
        <p:txBody>
          <a:bodyPr wrap="square" rtlCol="0">
            <a:spAutoFit/>
          </a:bodyPr>
          <a:lstStyle/>
          <a:p>
            <a:pPr algn="ctr"/>
            <a:r>
              <a:rPr lang="sl-SI" sz="1100" dirty="0"/>
              <a:t>Manca Košir</a:t>
            </a:r>
          </a:p>
        </p:txBody>
      </p:sp>
      <p:sp>
        <p:nvSpPr>
          <p:cNvPr id="17" name="TextBox 16"/>
          <p:cNvSpPr txBox="1"/>
          <p:nvPr/>
        </p:nvSpPr>
        <p:spPr>
          <a:xfrm>
            <a:off x="3260650" y="4701516"/>
            <a:ext cx="1210092" cy="261610"/>
          </a:xfrm>
          <a:prstGeom prst="rect">
            <a:avLst/>
          </a:prstGeom>
          <a:noFill/>
        </p:spPr>
        <p:txBody>
          <a:bodyPr wrap="square" rtlCol="0">
            <a:spAutoFit/>
          </a:bodyPr>
          <a:lstStyle/>
          <a:p>
            <a:pPr algn="ctr"/>
            <a:r>
              <a:rPr lang="sl-SI" sz="1100" dirty="0"/>
              <a:t>Vlasta Nussdorfer</a:t>
            </a:r>
          </a:p>
        </p:txBody>
      </p:sp>
      <p:sp>
        <p:nvSpPr>
          <p:cNvPr id="18" name="TextBox 17"/>
          <p:cNvSpPr txBox="1"/>
          <p:nvPr/>
        </p:nvSpPr>
        <p:spPr>
          <a:xfrm>
            <a:off x="4557456" y="4701516"/>
            <a:ext cx="1210092" cy="261610"/>
          </a:xfrm>
          <a:prstGeom prst="rect">
            <a:avLst/>
          </a:prstGeom>
          <a:noFill/>
        </p:spPr>
        <p:txBody>
          <a:bodyPr wrap="square" rtlCol="0">
            <a:spAutoFit/>
          </a:bodyPr>
          <a:lstStyle/>
          <a:p>
            <a:pPr algn="ctr"/>
            <a:r>
              <a:rPr lang="sl-SI" sz="1100" dirty="0"/>
              <a:t>Irena Štaudohar</a:t>
            </a:r>
          </a:p>
        </p:txBody>
      </p:sp>
      <p:sp>
        <p:nvSpPr>
          <p:cNvPr id="19" name="TextBox 18"/>
          <p:cNvSpPr txBox="1"/>
          <p:nvPr/>
        </p:nvSpPr>
        <p:spPr>
          <a:xfrm>
            <a:off x="5866852" y="4708169"/>
            <a:ext cx="1210092" cy="261610"/>
          </a:xfrm>
          <a:prstGeom prst="rect">
            <a:avLst/>
          </a:prstGeom>
          <a:noFill/>
        </p:spPr>
        <p:txBody>
          <a:bodyPr wrap="square" rtlCol="0">
            <a:spAutoFit/>
          </a:bodyPr>
          <a:lstStyle/>
          <a:p>
            <a:pPr algn="ctr"/>
            <a:r>
              <a:rPr lang="sl-SI" sz="1100" dirty="0" smtClean="0"/>
              <a:t>Saša Pavček</a:t>
            </a:r>
            <a:endParaRPr lang="sl-SI" sz="1100" dirty="0"/>
          </a:p>
        </p:txBody>
      </p:sp>
      <p:sp>
        <p:nvSpPr>
          <p:cNvPr id="20" name="TextBox 19"/>
          <p:cNvSpPr txBox="1"/>
          <p:nvPr/>
        </p:nvSpPr>
        <p:spPr>
          <a:xfrm>
            <a:off x="1374085" y="6250378"/>
            <a:ext cx="1210092" cy="261610"/>
          </a:xfrm>
          <a:prstGeom prst="rect">
            <a:avLst/>
          </a:prstGeom>
          <a:noFill/>
        </p:spPr>
        <p:txBody>
          <a:bodyPr wrap="square" rtlCol="0">
            <a:spAutoFit/>
          </a:bodyPr>
          <a:lstStyle/>
          <a:p>
            <a:pPr algn="ctr"/>
            <a:r>
              <a:rPr lang="sl-SI" sz="1100" dirty="0"/>
              <a:t>Janez Škrabec</a:t>
            </a:r>
          </a:p>
        </p:txBody>
      </p:sp>
      <p:sp>
        <p:nvSpPr>
          <p:cNvPr id="21" name="TextBox 20"/>
          <p:cNvSpPr txBox="1"/>
          <p:nvPr/>
        </p:nvSpPr>
        <p:spPr>
          <a:xfrm>
            <a:off x="2699792" y="6252413"/>
            <a:ext cx="1210092" cy="261610"/>
          </a:xfrm>
          <a:prstGeom prst="rect">
            <a:avLst/>
          </a:prstGeom>
          <a:noFill/>
        </p:spPr>
        <p:txBody>
          <a:bodyPr wrap="square" rtlCol="0">
            <a:spAutoFit/>
          </a:bodyPr>
          <a:lstStyle/>
          <a:p>
            <a:pPr algn="ctr"/>
            <a:r>
              <a:rPr lang="sl-SI" sz="1100" dirty="0"/>
              <a:t>Andrej Božič</a:t>
            </a:r>
          </a:p>
        </p:txBody>
      </p:sp>
      <p:sp>
        <p:nvSpPr>
          <p:cNvPr id="22" name="TextBox 21"/>
          <p:cNvSpPr txBox="1"/>
          <p:nvPr/>
        </p:nvSpPr>
        <p:spPr>
          <a:xfrm>
            <a:off x="3973976" y="6231389"/>
            <a:ext cx="1210092" cy="261610"/>
          </a:xfrm>
          <a:prstGeom prst="rect">
            <a:avLst/>
          </a:prstGeom>
          <a:noFill/>
        </p:spPr>
        <p:txBody>
          <a:bodyPr wrap="square" rtlCol="0">
            <a:spAutoFit/>
          </a:bodyPr>
          <a:lstStyle/>
          <a:p>
            <a:pPr algn="ctr"/>
            <a:r>
              <a:rPr lang="sl-SI" sz="1100" dirty="0"/>
              <a:t>Matjaž Gantar</a:t>
            </a:r>
          </a:p>
        </p:txBody>
      </p:sp>
      <p:sp>
        <p:nvSpPr>
          <p:cNvPr id="23" name="TextBox 22"/>
          <p:cNvSpPr txBox="1"/>
          <p:nvPr/>
        </p:nvSpPr>
        <p:spPr>
          <a:xfrm>
            <a:off x="5306124" y="6228787"/>
            <a:ext cx="1210092" cy="261610"/>
          </a:xfrm>
          <a:prstGeom prst="rect">
            <a:avLst/>
          </a:prstGeom>
          <a:noFill/>
        </p:spPr>
        <p:txBody>
          <a:bodyPr wrap="square" rtlCol="0">
            <a:spAutoFit/>
          </a:bodyPr>
          <a:lstStyle/>
          <a:p>
            <a:pPr algn="ctr"/>
            <a:r>
              <a:rPr lang="sl-SI" sz="1100" dirty="0"/>
              <a:t>Zoran Predin</a:t>
            </a:r>
          </a:p>
        </p:txBody>
      </p:sp>
      <p:sp>
        <p:nvSpPr>
          <p:cNvPr id="24" name="TextBox 23"/>
          <p:cNvSpPr txBox="1"/>
          <p:nvPr/>
        </p:nvSpPr>
        <p:spPr>
          <a:xfrm>
            <a:off x="6471898" y="6237917"/>
            <a:ext cx="1210092" cy="261610"/>
          </a:xfrm>
          <a:prstGeom prst="rect">
            <a:avLst/>
          </a:prstGeom>
          <a:noFill/>
        </p:spPr>
        <p:txBody>
          <a:bodyPr wrap="square" rtlCol="0">
            <a:spAutoFit/>
          </a:bodyPr>
          <a:lstStyle/>
          <a:p>
            <a:pPr algn="ctr"/>
            <a:r>
              <a:rPr lang="sl-SI" sz="1100" dirty="0" smtClean="0"/>
              <a:t>Pižama</a:t>
            </a:r>
            <a:endParaRPr lang="sl-SI" sz="1100" dirty="0"/>
          </a:p>
        </p:txBody>
      </p:sp>
      <p:sp>
        <p:nvSpPr>
          <p:cNvPr id="25" name="Rectangle 24"/>
          <p:cNvSpPr/>
          <p:nvPr/>
        </p:nvSpPr>
        <p:spPr>
          <a:xfrm>
            <a:off x="6668508" y="5182199"/>
            <a:ext cx="883372" cy="1069558"/>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Tree>
    <p:extLst>
      <p:ext uri="{BB962C8B-B14F-4D97-AF65-F5344CB8AC3E}">
        <p14:creationId xmlns:p14="http://schemas.microsoft.com/office/powerpoint/2010/main" val="5920722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1556792"/>
            <a:ext cx="2509599" cy="3788074"/>
          </a:xfrm>
          <a:prstGeom prst="rect">
            <a:avLst/>
          </a:prstGeom>
        </p:spPr>
      </p:pic>
    </p:spTree>
    <p:extLst>
      <p:ext uri="{BB962C8B-B14F-4D97-AF65-F5344CB8AC3E}">
        <p14:creationId xmlns:p14="http://schemas.microsoft.com/office/powerpoint/2010/main" val="1022108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599"/>
            <a:ext cx="9441879" cy="6959599"/>
          </a:xfrm>
          <a:prstGeom prst="rect">
            <a:avLst/>
          </a:prstGeom>
        </p:spPr>
      </p:pic>
    </p:spTree>
    <p:extLst>
      <p:ext uri="{BB962C8B-B14F-4D97-AF65-F5344CB8AC3E}">
        <p14:creationId xmlns:p14="http://schemas.microsoft.com/office/powerpoint/2010/main" val="861396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0704" y="325120"/>
            <a:ext cx="4373295" cy="2895600"/>
          </a:xfrm>
          <a:prstGeom prst="rect">
            <a:avLst/>
          </a:prstGeom>
        </p:spPr>
      </p:pic>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5120"/>
            <a:ext cx="4342605" cy="2875280"/>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84" y="3637279"/>
            <a:ext cx="4330929" cy="2867549"/>
          </a:xfrm>
          <a:prstGeom prst="rect">
            <a:avLst/>
          </a:prstGeom>
        </p:spPr>
      </p:pic>
      <p:pic>
        <p:nvPicPr>
          <p:cNvPr id="6" name="Slika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0704" y="3637279"/>
            <a:ext cx="4373296" cy="2895600"/>
          </a:xfrm>
          <a:prstGeom prst="rect">
            <a:avLst/>
          </a:prstGeom>
        </p:spPr>
      </p:pic>
    </p:spTree>
    <p:extLst>
      <p:ext uri="{BB962C8B-B14F-4D97-AF65-F5344CB8AC3E}">
        <p14:creationId xmlns:p14="http://schemas.microsoft.com/office/powerpoint/2010/main" val="1306232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0825" y="1700213"/>
            <a:ext cx="8640763" cy="649287"/>
          </a:xfrm>
        </p:spPr>
        <p:txBody>
          <a:bodyPr>
            <a:normAutofit fontScale="90000"/>
          </a:bodyPr>
          <a:lstStyle/>
          <a:p>
            <a:pPr>
              <a:defRPr/>
            </a:pPr>
            <a:r>
              <a:rPr lang="sl-SI" dirty="0" smtClean="0">
                <a:solidFill>
                  <a:srgbClr val="FF0000"/>
                </a:solidFill>
              </a:rPr>
              <a:t>Kako naprej?</a:t>
            </a:r>
            <a:endParaRPr lang="sl-SI" dirty="0">
              <a:solidFill>
                <a:srgbClr val="FF0000"/>
              </a:solidFill>
            </a:endParaRPr>
          </a:p>
        </p:txBody>
      </p:sp>
      <p:sp>
        <p:nvSpPr>
          <p:cNvPr id="3" name="Označba mesta vsebine 2"/>
          <p:cNvSpPr>
            <a:spLocks noGrp="1"/>
          </p:cNvSpPr>
          <p:nvPr>
            <p:ph idx="1"/>
          </p:nvPr>
        </p:nvSpPr>
        <p:spPr>
          <a:xfrm>
            <a:off x="250825" y="2636838"/>
            <a:ext cx="8642350" cy="1728787"/>
          </a:xfrm>
        </p:spPr>
        <p:txBody>
          <a:bodyPr>
            <a:normAutofit fontScale="92500" lnSpcReduction="20000"/>
          </a:bodyPr>
          <a:lstStyle/>
          <a:p>
            <a:pPr marL="0" indent="0">
              <a:buFontTx/>
              <a:buNone/>
              <a:defRPr/>
            </a:pPr>
            <a:r>
              <a:rPr lang="sl-SI" dirty="0" smtClean="0"/>
              <a:t>Kampanja v vsej svoji celovitosti doseže svoj vrhunec po 4 letih delovanja, leta 2021, z </a:t>
            </a:r>
            <a:r>
              <a:rPr lang="sl-SI" i="1" dirty="0" smtClean="0">
                <a:solidFill>
                  <a:srgbClr val="FF0000"/>
                </a:solidFill>
              </a:rPr>
              <a:t>Nacionalnim letom branja </a:t>
            </a:r>
            <a:r>
              <a:rPr lang="sl-SI" dirty="0" smtClean="0"/>
              <a:t>po vzoru Avstralije, Koreje, Japonske, Velike Britanije,… </a:t>
            </a:r>
            <a:endParaRPr lang="sl-SI" dirty="0"/>
          </a:p>
        </p:txBody>
      </p:sp>
    </p:spTree>
    <p:extLst>
      <p:ext uri="{BB962C8B-B14F-4D97-AF65-F5344CB8AC3E}">
        <p14:creationId xmlns:p14="http://schemas.microsoft.com/office/powerpoint/2010/main" val="117967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a:stretch>
            <a:fillRect/>
          </a:stretch>
        </p:blipFill>
        <p:spPr>
          <a:xfrm>
            <a:off x="1951089" y="0"/>
            <a:ext cx="4988191" cy="6880263"/>
          </a:xfrm>
          <a:prstGeom prst="rect">
            <a:avLst/>
          </a:prstGeom>
        </p:spPr>
      </p:pic>
    </p:spTree>
    <p:extLst>
      <p:ext uri="{BB962C8B-B14F-4D97-AF65-F5344CB8AC3E}">
        <p14:creationId xmlns:p14="http://schemas.microsoft.com/office/powerpoint/2010/main" val="5604336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1" y="146154"/>
            <a:ext cx="6427719" cy="6523206"/>
          </a:xfrm>
          <a:prstGeom prst="rect">
            <a:avLst/>
          </a:prstGeom>
        </p:spPr>
      </p:pic>
    </p:spTree>
    <p:extLst>
      <p:ext uri="{BB962C8B-B14F-4D97-AF65-F5344CB8AC3E}">
        <p14:creationId xmlns:p14="http://schemas.microsoft.com/office/powerpoint/2010/main" val="1833871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7664" y="116632"/>
            <a:ext cx="6443591" cy="6624736"/>
          </a:xfrm>
          <a:prstGeom prst="rect">
            <a:avLst/>
          </a:prstGeom>
        </p:spPr>
      </p:pic>
    </p:spTree>
    <p:extLst>
      <p:ext uri="{BB962C8B-B14F-4D97-AF65-F5344CB8AC3E}">
        <p14:creationId xmlns:p14="http://schemas.microsoft.com/office/powerpoint/2010/main" val="1385588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jeZBesedilom 1"/>
          <p:cNvSpPr txBox="1"/>
          <p:nvPr/>
        </p:nvSpPr>
        <p:spPr>
          <a:xfrm>
            <a:off x="323528" y="1484784"/>
            <a:ext cx="8640960" cy="4001095"/>
          </a:xfrm>
          <a:prstGeom prst="rect">
            <a:avLst/>
          </a:prstGeom>
          <a:noFill/>
        </p:spPr>
        <p:txBody>
          <a:bodyPr wrap="square" rtlCol="0">
            <a:spAutoFit/>
          </a:bodyPr>
          <a:lstStyle/>
          <a:p>
            <a:pPr marL="342900" indent="-342900">
              <a:buAutoNum type="arabicPeriod"/>
            </a:pPr>
            <a:r>
              <a:rPr lang="sl-SI" sz="6600" dirty="0" smtClean="0"/>
              <a:t>kvartal SLO 2017/2016</a:t>
            </a:r>
          </a:p>
          <a:p>
            <a:pPr marL="285750" indent="-285750">
              <a:buFont typeface="Arial" panose="020B0604020202020204" pitchFamily="34" charset="0"/>
              <a:buChar char="•"/>
            </a:pPr>
            <a:endParaRPr lang="sl-SI" sz="4400" dirty="0" smtClean="0"/>
          </a:p>
          <a:p>
            <a:pPr marL="285750" indent="-285750">
              <a:buFont typeface="Arial" panose="020B0604020202020204" pitchFamily="34" charset="0"/>
              <a:buChar char="•"/>
            </a:pPr>
            <a:r>
              <a:rPr lang="sl-SI" sz="4800" b="1" dirty="0" smtClean="0">
                <a:solidFill>
                  <a:srgbClr val="00B050"/>
                </a:solidFill>
              </a:rPr>
              <a:t>BDP + 5,3%</a:t>
            </a:r>
          </a:p>
          <a:p>
            <a:pPr marL="285750" indent="-285750">
              <a:buFont typeface="Arial" panose="020B0604020202020204" pitchFamily="34" charset="0"/>
              <a:buChar char="•"/>
            </a:pPr>
            <a:r>
              <a:rPr lang="sl-SI" sz="4800" b="1" dirty="0" smtClean="0">
                <a:solidFill>
                  <a:srgbClr val="00B050"/>
                </a:solidFill>
              </a:rPr>
              <a:t>Potrošnja gospodinjstev + 4%</a:t>
            </a:r>
          </a:p>
          <a:p>
            <a:pPr marL="285750" indent="-285750">
              <a:buFont typeface="Arial" panose="020B0604020202020204" pitchFamily="34" charset="0"/>
              <a:buChar char="•"/>
            </a:pPr>
            <a:r>
              <a:rPr lang="sl-SI" sz="4800" b="1" dirty="0" smtClean="0">
                <a:solidFill>
                  <a:srgbClr val="00B050"/>
                </a:solidFill>
              </a:rPr>
              <a:t>Število zaposlenih + 25.000</a:t>
            </a:r>
          </a:p>
        </p:txBody>
      </p:sp>
    </p:spTree>
    <p:extLst>
      <p:ext uri="{BB962C8B-B14F-4D97-AF65-F5344CB8AC3E}">
        <p14:creationId xmlns:p14="http://schemas.microsoft.com/office/powerpoint/2010/main" val="3909961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222867102"/>
              </p:ext>
            </p:extLst>
          </p:nvPr>
        </p:nvGraphicFramePr>
        <p:xfrm>
          <a:off x="1619672" y="620688"/>
          <a:ext cx="6254531" cy="556741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38074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p:cNvPicPr>
            <a:picLocks noChangeAspect="1"/>
          </p:cNvPicPr>
          <p:nvPr/>
        </p:nvPicPr>
        <p:blipFill>
          <a:blip r:embed="rId2"/>
          <a:stretch>
            <a:fillRect/>
          </a:stretch>
        </p:blipFill>
        <p:spPr>
          <a:xfrm>
            <a:off x="2171973" y="1321174"/>
            <a:ext cx="4611194" cy="4225738"/>
          </a:xfrm>
          <a:prstGeom prst="rect">
            <a:avLst/>
          </a:prstGeom>
        </p:spPr>
      </p:pic>
    </p:spTree>
    <p:extLst>
      <p:ext uri="{BB962C8B-B14F-4D97-AF65-F5344CB8AC3E}">
        <p14:creationId xmlns:p14="http://schemas.microsoft.com/office/powerpoint/2010/main" val="5370530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sl-SI" dirty="0" smtClean="0">
                <a:solidFill>
                  <a:srgbClr val="FF0000"/>
                </a:solidFill>
              </a:rPr>
              <a:t>Zakaj?</a:t>
            </a:r>
            <a:endParaRPr lang="sl-SI" dirty="0">
              <a:solidFill>
                <a:srgbClr val="FF0000"/>
              </a:solidFill>
            </a:endParaRPr>
          </a:p>
        </p:txBody>
      </p:sp>
      <p:sp>
        <p:nvSpPr>
          <p:cNvPr id="3" name="Content Placeholder 2"/>
          <p:cNvSpPr>
            <a:spLocks noGrp="1"/>
          </p:cNvSpPr>
          <p:nvPr>
            <p:ph idx="1"/>
          </p:nvPr>
        </p:nvSpPr>
        <p:spPr/>
        <p:txBody>
          <a:bodyPr>
            <a:normAutofit/>
          </a:bodyPr>
          <a:lstStyle/>
          <a:p>
            <a:pPr marL="0" indent="0" eaLnBrk="1" hangingPunct="1">
              <a:buFontTx/>
              <a:buNone/>
              <a:defRPr/>
            </a:pPr>
            <a:r>
              <a:rPr lang="sl-SI" dirty="0" smtClean="0"/>
              <a:t>Po raziskavi PIAAC/OECD (2016) se je Slovenija na lestvici besedilne spretnosti uvrstila na 28. mesto med 34 državami. Četrtina Slovencev se je uvrstila na najnižjo raven od petih ali celo pod njo. Vsak četrti Slovenec je funkcionalno „polpismen“, v primerljivih državah je takih le slaba petina (18,9%). Na najvišjo stopničko se je uvrstilo skromnih 5,6% odraslih, v vseh državah pa skoraj dvakrat več ali 10,6%. </a:t>
            </a:r>
            <a:endParaRPr lang="sl-SI" dirty="0"/>
          </a:p>
        </p:txBody>
      </p:sp>
    </p:spTree>
    <p:extLst>
      <p:ext uri="{BB962C8B-B14F-4D97-AF65-F5344CB8AC3E}">
        <p14:creationId xmlns:p14="http://schemas.microsoft.com/office/powerpoint/2010/main" val="376355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sl-SI">
              <a:latin typeface="Arial" charset="0"/>
            </a:endParaRPr>
          </a:p>
        </p:txBody>
      </p:sp>
      <p:pic>
        <p:nvPicPr>
          <p:cNvPr id="11267" name="Picture 1" descr="/Users/grcman/Documents/PROJEKTI/Slovenija bere/str 3 in 4.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531813"/>
            <a:ext cx="7273925" cy="1029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090738" y="5300663"/>
            <a:ext cx="4391025" cy="14763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sl-SI"/>
          </a:p>
        </p:txBody>
      </p:sp>
    </p:spTree>
    <p:extLst>
      <p:ext uri="{BB962C8B-B14F-4D97-AF65-F5344CB8AC3E}">
        <p14:creationId xmlns:p14="http://schemas.microsoft.com/office/powerpoint/2010/main" val="1069329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23528" y="-171400"/>
            <a:ext cx="8524240" cy="6685915"/>
          </a:xfrm>
        </p:spPr>
        <p:txBody>
          <a:bodyPr>
            <a:normAutofit fontScale="90000"/>
          </a:bodyPr>
          <a:lstStyle/>
          <a:p>
            <a:r>
              <a:rPr lang="sl-SI" sz="19900" dirty="0" smtClean="0">
                <a:solidFill>
                  <a:srgbClr val="FF0000"/>
                </a:solidFill>
              </a:rPr>
              <a:t>25% </a:t>
            </a:r>
            <a:r>
              <a:rPr lang="sl-SI" sz="11500" dirty="0" smtClean="0">
                <a:solidFill>
                  <a:srgbClr val="FF0000"/>
                </a:solidFill>
              </a:rPr>
              <a:t/>
            </a:r>
            <a:br>
              <a:rPr lang="sl-SI" sz="11500" dirty="0" smtClean="0">
                <a:solidFill>
                  <a:srgbClr val="FF0000"/>
                </a:solidFill>
              </a:rPr>
            </a:br>
            <a:r>
              <a:rPr lang="sl-SI" sz="8800" dirty="0" smtClean="0">
                <a:solidFill>
                  <a:srgbClr val="FF0000"/>
                </a:solidFill>
              </a:rPr>
              <a:t>odraslih</a:t>
            </a:r>
            <a:r>
              <a:rPr lang="sl-SI" sz="11500" dirty="0" smtClean="0">
                <a:solidFill>
                  <a:srgbClr val="FF0000"/>
                </a:solidFill>
              </a:rPr>
              <a:t/>
            </a:r>
            <a:br>
              <a:rPr lang="sl-SI" sz="11500" dirty="0" smtClean="0">
                <a:solidFill>
                  <a:srgbClr val="FF0000"/>
                </a:solidFill>
              </a:rPr>
            </a:br>
            <a:r>
              <a:rPr lang="sl-SI" sz="8800" dirty="0" smtClean="0">
                <a:solidFill>
                  <a:srgbClr val="FF0000"/>
                </a:solidFill>
              </a:rPr>
              <a:t>funkcionalno </a:t>
            </a:r>
            <a:br>
              <a:rPr lang="sl-SI" sz="8800" dirty="0" smtClean="0">
                <a:solidFill>
                  <a:srgbClr val="FF0000"/>
                </a:solidFill>
              </a:rPr>
            </a:br>
            <a:r>
              <a:rPr lang="sl-SI" sz="8800" dirty="0" smtClean="0">
                <a:solidFill>
                  <a:srgbClr val="FF0000"/>
                </a:solidFill>
              </a:rPr>
              <a:t>nepismenih</a:t>
            </a:r>
            <a:endParaRPr lang="sl-SI" sz="8800" dirty="0">
              <a:solidFill>
                <a:srgbClr val="FF0000"/>
              </a:solidFill>
            </a:endParaRPr>
          </a:p>
        </p:txBody>
      </p:sp>
    </p:spTree>
    <p:extLst>
      <p:ext uri="{BB962C8B-B14F-4D97-AF65-F5344CB8AC3E}">
        <p14:creationId xmlns:p14="http://schemas.microsoft.com/office/powerpoint/2010/main" val="734503192"/>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297</Words>
  <Application>Microsoft Office PowerPoint</Application>
  <PresentationFormat>Diaprojekcija na zaslonu (4:3)</PresentationFormat>
  <Paragraphs>38</Paragraphs>
  <Slides>19</Slides>
  <Notes>2</Notes>
  <HiddenSlides>0</HiddenSlides>
  <MMClips>0</MMClips>
  <ScaleCrop>false</ScaleCrop>
  <HeadingPairs>
    <vt:vector size="6" baseType="variant">
      <vt:variant>
        <vt:lpstr>Uporabljene pisave</vt:lpstr>
      </vt:variant>
      <vt:variant>
        <vt:i4>4</vt:i4>
      </vt:variant>
      <vt:variant>
        <vt:lpstr>Tema</vt:lpstr>
      </vt:variant>
      <vt:variant>
        <vt:i4>1</vt:i4>
      </vt:variant>
      <vt:variant>
        <vt:lpstr>Naslovi diapozitivov</vt:lpstr>
      </vt:variant>
      <vt:variant>
        <vt:i4>19</vt:i4>
      </vt:variant>
    </vt:vector>
  </HeadingPairs>
  <TitlesOfParts>
    <vt:vector size="24" baseType="lpstr">
      <vt:lpstr>Arial</vt:lpstr>
      <vt:lpstr>Calibri</vt:lpstr>
      <vt:lpstr>Calibri Light</vt:lpstr>
      <vt:lpstr>Montserrat</vt:lpstr>
      <vt:lpstr>Officeova tema</vt:lpstr>
      <vt:lpstr>1. Osebna izkaznica panoge 2. Slovenija bere Zdravko Kafol, ZKZK GZS</vt:lpstr>
      <vt:lpstr>PowerPointova predstavitev</vt:lpstr>
      <vt:lpstr>PowerPointova predstavitev</vt:lpstr>
      <vt:lpstr>PowerPointova predstavitev</vt:lpstr>
      <vt:lpstr>PowerPointova predstavitev</vt:lpstr>
      <vt:lpstr>PowerPointova predstavitev</vt:lpstr>
      <vt:lpstr>Zakaj?</vt:lpstr>
      <vt:lpstr>PowerPointova predstavitev</vt:lpstr>
      <vt:lpstr>25%  odraslih funkcionalno  nepismenih</vt:lpstr>
      <vt:lpstr>PowerPointova predstavitev</vt:lpstr>
      <vt:lpstr>PowerPointova predstavitev</vt:lpstr>
      <vt:lpstr>PowerPointova predstavitev</vt:lpstr>
      <vt:lpstr>PowerPointova predstavitev</vt:lpstr>
      <vt:lpstr>Ambasadorke in ambasadorji</vt:lpstr>
      <vt:lpstr>PowerPointova predstavitev</vt:lpstr>
      <vt:lpstr>PowerPointova predstavitev</vt:lpstr>
      <vt:lpstr>PowerPointova predstavitev</vt:lpstr>
      <vt:lpstr>Kako naprej?</vt:lpstr>
      <vt:lpstr>PowerPointova predstavitev</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VKozuh</dc:creator>
  <cp:lastModifiedBy>Zdravko Kafol</cp:lastModifiedBy>
  <cp:revision>15</cp:revision>
  <dcterms:created xsi:type="dcterms:W3CDTF">2016-05-23T10:35:29Z</dcterms:created>
  <dcterms:modified xsi:type="dcterms:W3CDTF">2017-06-05T06:01:27Z</dcterms:modified>
</cp:coreProperties>
</file>